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Staatliches"/>
      <p:regular r:id="rId37"/>
    </p:embeddedFont>
    <p:embeddedFont>
      <p:font typeface="Roboto Condensed Light"/>
      <p:regular r:id="rId38"/>
      <p:bold r:id="rId39"/>
      <p:italic r:id="rId40"/>
      <p:boldItalic r:id="rId41"/>
    </p:embeddedFont>
    <p:embeddedFont>
      <p:font typeface="Teko Medium"/>
      <p:regular r:id="rId42"/>
      <p:bold r:id="rId43"/>
    </p:embeddedFont>
    <p:embeddedFont>
      <p:font typeface="Teko Light"/>
      <p:regular r:id="rId44"/>
      <p:bold r:id="rId45"/>
    </p:embeddedFont>
    <p:embeddedFont>
      <p:font typeface="Century Gothic"/>
      <p:bold r:id="rId46"/>
      <p:boldItalic r:id="rId47"/>
    </p:embeddedFont>
    <p:embeddedFont>
      <p:font typeface="Teko"/>
      <p:regular r:id="rId48"/>
      <p:bold r:id="rId49"/>
    </p:embeddedFont>
    <p:embeddedFont>
      <p:font typeface="Montserrat Black"/>
      <p:bold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Titillium Web"/>
      <p:regular r:id="rId60"/>
      <p:bold r:id="rId61"/>
      <p:italic r:id="rId62"/>
      <p:boldItalic r:id="rId63"/>
    </p:embeddedFont>
    <p:embeddedFont>
      <p:font typeface="Montserrat ExtraBold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italic.fntdata"/><Relationship Id="rId42" Type="http://schemas.openxmlformats.org/officeDocument/2006/relationships/font" Target="fonts/TekoMedium-regular.fntdata"/><Relationship Id="rId41" Type="http://schemas.openxmlformats.org/officeDocument/2006/relationships/font" Target="fonts/RobotoCondensedLight-boldItalic.fntdata"/><Relationship Id="rId44" Type="http://schemas.openxmlformats.org/officeDocument/2006/relationships/font" Target="fonts/TekoLight-regular.fntdata"/><Relationship Id="rId43" Type="http://schemas.openxmlformats.org/officeDocument/2006/relationships/font" Target="fonts/TekoMedium-bold.fntdata"/><Relationship Id="rId46" Type="http://schemas.openxmlformats.org/officeDocument/2006/relationships/font" Target="fonts/CenturyGothic-bold.fntdata"/><Relationship Id="rId45" Type="http://schemas.openxmlformats.org/officeDocument/2006/relationships/font" Target="fonts/Tek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eko-regular.fntdata"/><Relationship Id="rId47" Type="http://schemas.openxmlformats.org/officeDocument/2006/relationships/font" Target="fonts/CenturyGothic-boldItalic.fntdata"/><Relationship Id="rId49" Type="http://schemas.openxmlformats.org/officeDocument/2006/relationships/font" Target="fonts/Tek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-regular.fntdata"/><Relationship Id="rId30" Type="http://schemas.openxmlformats.org/officeDocument/2006/relationships/slide" Target="slides/slide25.xml"/><Relationship Id="rId33" Type="http://schemas.openxmlformats.org/officeDocument/2006/relationships/font" Target="fonts/ProximaNova-regular.fntdata"/><Relationship Id="rId32" Type="http://schemas.openxmlformats.org/officeDocument/2006/relationships/font" Target="fonts/Dosis-bold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Staatliches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RobotoCondensedLight-bold.fntdata"/><Relationship Id="rId38" Type="http://schemas.openxmlformats.org/officeDocument/2006/relationships/font" Target="fonts/RobotoCondensedLight-regular.fntdata"/><Relationship Id="rId62" Type="http://schemas.openxmlformats.org/officeDocument/2006/relationships/font" Target="fonts/TitilliumWeb-italic.fntdata"/><Relationship Id="rId61" Type="http://schemas.openxmlformats.org/officeDocument/2006/relationships/font" Target="fonts/TitilliumWeb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ExtraBold-bold.fntdata"/><Relationship Id="rId63" Type="http://schemas.openxmlformats.org/officeDocument/2006/relationships/font" Target="fonts/TitilliumWeb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Montserrat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itilliumWeb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Black-boldItalic.fntdata"/><Relationship Id="rId50" Type="http://schemas.openxmlformats.org/officeDocument/2006/relationships/font" Target="fonts/MontserratBlack-bold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pmag.ca/news/how-many-real-estate-agents-are-there-in-ontario-334977.aspx" TargetMode="External"/><Relationship Id="rId3" Type="http://schemas.openxmlformats.org/officeDocument/2006/relationships/hyperlink" Target="https://www.fsrao.ca/industry/mortgage-brokering/regulatory-framework/supervision/mortgage-brokering-sector-supervision-plan-2021-22#:~:text=In%20Ontario%2C%20the%20number%20of,1%2C251%20brokerages" TargetMode="External"/><Relationship Id="rId4" Type="http://schemas.openxmlformats.org/officeDocument/2006/relationships/hyperlink" Target="https://www.michaelsfirm.ca/ontario-law-statistical-snapshot/" TargetMode="External"/><Relationship Id="rId5" Type="http://schemas.openxmlformats.org/officeDocument/2006/relationships/hyperlink" Target="https://wowa.ca/real-estate-lawyer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0cae38b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0cae38b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Repmag.ca: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https://www.repmag.ca/news/how-many-real-estate-agents-are-there-in-ontario-334977.aspx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Services Regulatory Authority of Ontario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https://www.fsrao.ca/industry/mortgage-brokering/regulatory-framework/supervision/mortgage-brokering-sector-supervision-plan-2021-22#:~:text=In%20Ontario%2C%20the%20number%20of,1%2C251%20brokerages</a:t>
            </a:r>
            <a:r>
              <a:rPr lang="en"/>
              <a:t>)%20licensed%20with%20FSRA.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Clientele : </a:t>
            </a:r>
            <a:r>
              <a:rPr lang="en" sz="1250">
                <a:solidFill>
                  <a:srgbClr val="202124"/>
                </a:solidFill>
                <a:highlight>
                  <a:srgbClr val="FFFFFF"/>
                </a:highlight>
              </a:rPr>
              <a:t>93,049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https://www.michaelsfirm.ca/ontario-law-statistical-snapshot/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https://wowa.ca/real-estate-lawyers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202124"/>
                </a:solidFill>
                <a:highlight>
                  <a:srgbClr val="FFFFFF"/>
                </a:highlight>
              </a:rPr>
              <a:t>10,006,951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: User base in Ontario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ac5ae18e2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ac5ae18e2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15561d3c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15561d3c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ac5ae18e2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ac5ae18e2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0cae38b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0cae38b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Mention social media/ tiktok/reels influencers and how they post and for you page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Google seo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Mention social media/ tiktok/reels influencers and how they post and for you page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Google seo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ac5ae18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ac5ae18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c5ae18e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ac5ae18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Prove your pivot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maximize profit and increasing the potential customers.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mainly to see if our pivot is feasible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realtors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real estate lawyers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mortgage brokers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1589027d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1589027d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 opinion: Everyone found this helpful in this current competitive market. However, one of the realtor who is also mortgage broker brought up that it would be helpful if we can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Solution: when viewing one’s profile they can have commonly works with between the professions. We are planning to make this a premium feature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S: We pivoted our idea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We wanted to see if our new idea had some merit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A: We went out and talked to ….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R: General impression was ….. . One thing that was brought up during our interviews was interconnecting the professions within the app.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0cae38b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0cae38b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To build the supply side we intend on using Google marketing. This is because Google is the most widely-used search engine. It’s a popular tool for service providers and users to search and follow up on leads. ​</a:t>
            </a:r>
            <a:endParaRPr sz="120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Google Ads require little time and minimum fiscal investment, Targeting the best prospective clients is easy as you narrow in on intent, You can track many metrics using ads etc.</a:t>
            </a:r>
            <a:endParaRPr sz="120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15561d3cb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15561d3cb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We plan on acquiring customers i.e., the users through social media. The target demographic for users on the demand side are in the age group of 25-35 most of them who are tech savvy and avid social media users. ​</a:t>
            </a:r>
            <a:endParaRPr sz="130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For instance, About 47-67% of Instagram users fall in this age range. Targeting ads to these individuals and creating a brand presence on social media can also help bring about brand awareness. ​</a:t>
            </a:r>
            <a:endParaRPr sz="130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0cae38b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0cae38b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0cae38b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20cae38b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0cae38b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0cae38b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But, a $2,000 budget with a $2 CPC gets you 1000 clicks.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$42 CPC for google ads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2000+ 12600 = 14600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0cae38b4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0cae38b4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months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0cae38b4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0cae38b4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customers are users who have subscribed to our product using base price as $35. We got the above revenue projections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ac5ae18e2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ac5ae18e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0cae38b4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0cae38b4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0cae38b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0cae38b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098567a9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098567a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c5ae18e2_2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c5ae18e2_2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ac5ae18e2_2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ac5ae18e2_2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ac5ae18e2_2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ac5ae18e2_2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0cae38b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0cae38b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5561d3c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15561d3c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7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7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85825" y="1351478"/>
            <a:ext cx="5772300" cy="20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400">
                <a:latin typeface="Teko Light"/>
                <a:ea typeface="Teko Light"/>
                <a:cs typeface="Teko Light"/>
                <a:sym typeface="Tek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85850" y="3157632"/>
            <a:ext cx="5772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200">
                <a:solidFill>
                  <a:srgbClr val="00C3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85450" y="1814038"/>
            <a:ext cx="45744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2284150" y="2932563"/>
            <a:ext cx="457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1794875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2" type="subTitle"/>
          </p:nvPr>
        </p:nvSpPr>
        <p:spPr>
          <a:xfrm>
            <a:off x="1794875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3829050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4" type="subTitle"/>
          </p:nvPr>
        </p:nvSpPr>
        <p:spPr>
          <a:xfrm>
            <a:off x="3829050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863225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6" type="subTitle"/>
          </p:nvPr>
        </p:nvSpPr>
        <p:spPr>
          <a:xfrm>
            <a:off x="5863225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1467664" y="161068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2" type="subTitle"/>
          </p:nvPr>
        </p:nvSpPr>
        <p:spPr>
          <a:xfrm>
            <a:off x="1467661" y="191903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3" type="subTitle"/>
          </p:nvPr>
        </p:nvSpPr>
        <p:spPr>
          <a:xfrm>
            <a:off x="1467664" y="287593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4" type="subTitle"/>
          </p:nvPr>
        </p:nvSpPr>
        <p:spPr>
          <a:xfrm>
            <a:off x="1467661" y="318428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5" type="subTitle"/>
          </p:nvPr>
        </p:nvSpPr>
        <p:spPr>
          <a:xfrm>
            <a:off x="5061839" y="161068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6" type="subTitle"/>
          </p:nvPr>
        </p:nvSpPr>
        <p:spPr>
          <a:xfrm>
            <a:off x="5061836" y="191903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7" type="subTitle"/>
          </p:nvPr>
        </p:nvSpPr>
        <p:spPr>
          <a:xfrm>
            <a:off x="5061839" y="287593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8" type="subTitle"/>
          </p:nvPr>
        </p:nvSpPr>
        <p:spPr>
          <a:xfrm>
            <a:off x="5061836" y="318428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441525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C3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00C3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1441525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773550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3773550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6105575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6" type="subTitle"/>
          </p:nvPr>
        </p:nvSpPr>
        <p:spPr>
          <a:xfrm>
            <a:off x="6105575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7" type="subTitle"/>
          </p:nvPr>
        </p:nvSpPr>
        <p:spPr>
          <a:xfrm>
            <a:off x="1441525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8" type="subTitle"/>
          </p:nvPr>
        </p:nvSpPr>
        <p:spPr>
          <a:xfrm>
            <a:off x="1441525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9" type="subTitle"/>
          </p:nvPr>
        </p:nvSpPr>
        <p:spPr>
          <a:xfrm>
            <a:off x="3773550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3" type="subTitle"/>
          </p:nvPr>
        </p:nvSpPr>
        <p:spPr>
          <a:xfrm>
            <a:off x="3773550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4" type="subTitle"/>
          </p:nvPr>
        </p:nvSpPr>
        <p:spPr>
          <a:xfrm>
            <a:off x="6105575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5" type="subTitle"/>
          </p:nvPr>
        </p:nvSpPr>
        <p:spPr>
          <a:xfrm>
            <a:off x="6105575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hasCustomPrompt="1" type="title"/>
          </p:nvPr>
        </p:nvSpPr>
        <p:spPr>
          <a:xfrm>
            <a:off x="3042972" y="61772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047328" y="117437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2" type="title"/>
          </p:nvPr>
        </p:nvSpPr>
        <p:spPr>
          <a:xfrm>
            <a:off x="3042972" y="209497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3047328" y="265162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hasCustomPrompt="1" idx="4" type="title"/>
          </p:nvPr>
        </p:nvSpPr>
        <p:spPr>
          <a:xfrm>
            <a:off x="3042972" y="357222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5" type="subTitle"/>
          </p:nvPr>
        </p:nvSpPr>
        <p:spPr>
          <a:xfrm>
            <a:off x="3047328" y="412887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829900" y="365150"/>
            <a:ext cx="29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829892" y="2003550"/>
            <a:ext cx="186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subTitle"/>
          </p:nvPr>
        </p:nvSpPr>
        <p:spPr>
          <a:xfrm>
            <a:off x="1829892" y="2311298"/>
            <a:ext cx="18618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5848248" y="2306119"/>
            <a:ext cx="21027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4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2133450" y="2010175"/>
            <a:ext cx="1945800" cy="1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217000" y="2865975"/>
            <a:ext cx="471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2357618" y="1325150"/>
            <a:ext cx="2253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2" type="subTitle"/>
          </p:nvPr>
        </p:nvSpPr>
        <p:spPr>
          <a:xfrm>
            <a:off x="2356950" y="1637764"/>
            <a:ext cx="2253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hasCustomPrompt="1" idx="3" type="title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4" type="subTitle"/>
          </p:nvPr>
        </p:nvSpPr>
        <p:spPr>
          <a:xfrm>
            <a:off x="2359977" y="2414347"/>
            <a:ext cx="2259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>
            <a:off x="2355775" y="2729037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hasCustomPrompt="1" idx="6" type="title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/>
          <p:nvPr>
            <p:ph idx="7" type="subTitle"/>
          </p:nvPr>
        </p:nvSpPr>
        <p:spPr>
          <a:xfrm>
            <a:off x="2361323" y="3503072"/>
            <a:ext cx="2253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8" type="subTitle"/>
          </p:nvPr>
        </p:nvSpPr>
        <p:spPr>
          <a:xfrm>
            <a:off x="2355775" y="381712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hasCustomPrompt="1" idx="9" type="title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/>
          <p:nvPr>
            <p:ph idx="13" type="subTitle"/>
          </p:nvPr>
        </p:nvSpPr>
        <p:spPr>
          <a:xfrm>
            <a:off x="5596823" y="1326950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14" type="subTitle"/>
          </p:nvPr>
        </p:nvSpPr>
        <p:spPr>
          <a:xfrm>
            <a:off x="5591275" y="1636114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hasCustomPrompt="1" idx="15" type="title"/>
          </p:nvPr>
        </p:nvSpPr>
        <p:spPr>
          <a:xfrm>
            <a:off x="4847758" y="1640747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16" type="subTitle"/>
          </p:nvPr>
        </p:nvSpPr>
        <p:spPr>
          <a:xfrm>
            <a:off x="5596823" y="2414347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7" type="subTitle"/>
          </p:nvPr>
        </p:nvSpPr>
        <p:spPr>
          <a:xfrm>
            <a:off x="5591278" y="2729037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hasCustomPrompt="1" idx="18" type="title"/>
          </p:nvPr>
        </p:nvSpPr>
        <p:spPr>
          <a:xfrm>
            <a:off x="4847758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9" type="subTitle"/>
          </p:nvPr>
        </p:nvSpPr>
        <p:spPr>
          <a:xfrm>
            <a:off x="5596823" y="3503072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0" type="subTitle"/>
          </p:nvPr>
        </p:nvSpPr>
        <p:spPr>
          <a:xfrm>
            <a:off x="5591278" y="3817123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hasCustomPrompt="1" idx="21" type="title"/>
          </p:nvPr>
        </p:nvSpPr>
        <p:spPr>
          <a:xfrm>
            <a:off x="4847758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622625" y="189325"/>
            <a:ext cx="41889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81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81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81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81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81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81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81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81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8100"/>
            </a:lvl9pPr>
          </a:lstStyle>
          <a:p/>
        </p:txBody>
      </p:sp>
      <p:sp>
        <p:nvSpPr>
          <p:cNvPr id="119" name="Google Shape;119;p26"/>
          <p:cNvSpPr txBox="1"/>
          <p:nvPr>
            <p:ph idx="1" type="subTitle"/>
          </p:nvPr>
        </p:nvSpPr>
        <p:spPr>
          <a:xfrm>
            <a:off x="622624" y="1499100"/>
            <a:ext cx="41889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/>
        </p:nvSpPr>
        <p:spPr>
          <a:xfrm>
            <a:off x="4050875" y="3368550"/>
            <a:ext cx="4476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presentation template was created by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including icon by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from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4862000" y="365160"/>
            <a:ext cx="29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4862000" y="1794650"/>
            <a:ext cx="2407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4862000" y="2127857"/>
            <a:ext cx="24075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7" name="Google Shape;12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4-Up">
  <p:cSld name="Meet The Team 4-Up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539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491894" y="1824984"/>
            <a:ext cx="1454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1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"/>
            </a:lvl9pPr>
          </a:lstStyle>
          <a:p/>
        </p:txBody>
      </p:sp>
      <p:sp>
        <p:nvSpPr>
          <p:cNvPr id="135" name="Google Shape;135;p29"/>
          <p:cNvSpPr/>
          <p:nvPr>
            <p:ph idx="2" type="pic"/>
          </p:nvPr>
        </p:nvSpPr>
        <p:spPr>
          <a:xfrm>
            <a:off x="2316165" y="1949567"/>
            <a:ext cx="1127100" cy="11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29"/>
          <p:cNvSpPr/>
          <p:nvPr>
            <p:ph idx="3" type="pic"/>
          </p:nvPr>
        </p:nvSpPr>
        <p:spPr>
          <a:xfrm>
            <a:off x="3892819" y="1949565"/>
            <a:ext cx="1127100" cy="11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29"/>
          <p:cNvSpPr/>
          <p:nvPr>
            <p:ph idx="4" type="pic"/>
          </p:nvPr>
        </p:nvSpPr>
        <p:spPr>
          <a:xfrm>
            <a:off x="5468722" y="1949565"/>
            <a:ext cx="1127100" cy="11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29"/>
          <p:cNvSpPr/>
          <p:nvPr>
            <p:ph idx="5" type="pic"/>
          </p:nvPr>
        </p:nvSpPr>
        <p:spPr>
          <a:xfrm>
            <a:off x="7040582" y="1949565"/>
            <a:ext cx="1127100" cy="11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29"/>
          <p:cNvSpPr/>
          <p:nvPr/>
        </p:nvSpPr>
        <p:spPr>
          <a:xfrm>
            <a:off x="2231281" y="1864681"/>
            <a:ext cx="1296900" cy="129690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3807935" y="1864680"/>
            <a:ext cx="1296900" cy="129690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383838" y="1864680"/>
            <a:ext cx="1296900" cy="129690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6955698" y="1864680"/>
            <a:ext cx="1296900" cy="129690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097545" y="3326687"/>
            <a:ext cx="15645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6" type="body"/>
          </p:nvPr>
        </p:nvSpPr>
        <p:spPr>
          <a:xfrm>
            <a:off x="2172649" y="3496163"/>
            <a:ext cx="141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7" type="body"/>
          </p:nvPr>
        </p:nvSpPr>
        <p:spPr>
          <a:xfrm>
            <a:off x="3674199" y="3326687"/>
            <a:ext cx="15645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8" type="body"/>
          </p:nvPr>
        </p:nvSpPr>
        <p:spPr>
          <a:xfrm>
            <a:off x="3749303" y="3496163"/>
            <a:ext cx="141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9" type="body"/>
          </p:nvPr>
        </p:nvSpPr>
        <p:spPr>
          <a:xfrm>
            <a:off x="5250102" y="3326813"/>
            <a:ext cx="15645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13" type="body"/>
          </p:nvPr>
        </p:nvSpPr>
        <p:spPr>
          <a:xfrm>
            <a:off x="5325206" y="3496163"/>
            <a:ext cx="141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4" type="body"/>
          </p:nvPr>
        </p:nvSpPr>
        <p:spPr>
          <a:xfrm>
            <a:off x="6821963" y="3326687"/>
            <a:ext cx="15645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5" type="body"/>
          </p:nvPr>
        </p:nvSpPr>
        <p:spPr>
          <a:xfrm>
            <a:off x="6897066" y="3496163"/>
            <a:ext cx="1414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 rot="5400000">
            <a:off x="7905854" y="1056067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sz="7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639264" y="2373603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 rot="5400000">
            <a:off x="7946840" y="3806287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30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0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0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8" name="Google Shape;168;p30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69" name="Google Shape;169;p30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3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71" name="Google Shape;171;p3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3" name="Google Shape;17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30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175" name="Google Shape;175;p30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7" name="Google Shape;17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b="1" sz="48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2" name="Google Shape;182;p31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183" name="Google Shape;183;p31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" name="Google Shape;18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1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186" name="Google Shape;186;p31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31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2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91" name="Google Shape;191;p32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32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95" name="Google Shape;195;p32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96" name="Google Shape;196;p32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2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00" name="Google Shape;200;p32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2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03" name="Google Shape;203;p32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2_1"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0" name="Google Shape;220;p33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221" name="Google Shape;221;p33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222" name="Google Shape;222;p33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3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4" name="Google Shape;224;p33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3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227" name="Google Shape;227;p33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228" name="Google Shape;228;p33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2" name="Google Shape;23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36" name="Google Shape;236;p34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237" name="Google Shape;237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4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241" name="Google Shape;241;p34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34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244" name="Google Shape;244;p34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0" name="Google Shape;250;p34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4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258" name="Google Shape;258;p3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259" name="Google Shape;259;p3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1" name="Google Shape;261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3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263" name="Google Shape;263;p3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3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265" name="Google Shape;265;p3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7" name="Google Shape;267;p3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71" name="Google Shape;271;p36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272" name="Google Shape;272;p36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276" name="Google Shape;276;p36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277" name="Google Shape;277;p36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6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6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0" name="Google Shape;280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accen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4" name="Google Shape;284;p37"/>
          <p:cNvSpPr txBox="1"/>
          <p:nvPr>
            <p:ph idx="1" type="subTitle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285" name="Google Shape;285;p37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286" name="Google Shape;286;p37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1" name="Google Shape;291;p37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292" name="Google Shape;292;p37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7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cap="flat" cmpd="sng" w="9525">
                <a:solidFill>
                  <a:srgbClr val="FFF2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37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5" name="Google Shape;295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7"/>
            <p:cNvPicPr preferRelativeResize="0"/>
            <p:nvPr/>
          </p:nvPicPr>
          <p:blipFill rotWithShape="1">
            <a:blip r:embed="rId3">
              <a:alphaModFix/>
            </a:blip>
            <a:srcRect b="0" l="29507" r="0" t="0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8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529813" y="4336457"/>
            <a:ext cx="2878771" cy="827500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14" name="Google Shape;314;p39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3" type="subTitle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5" type="subTitle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19" name="Google Shape;319;p39"/>
          <p:cNvSpPr txBox="1"/>
          <p:nvPr>
            <p:ph idx="7" type="subTitle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20" name="Google Shape;320;p39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 b="1" sz="3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22" name="Google Shape;322;p39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323" name="Google Shape;323;p39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3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39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328" name="Google Shape;328;p39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9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39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332" name="Google Shape;332;p39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333" name="Google Shape;333;p39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9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39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336" name="Google Shape;336;p39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38" name="Google Shape;33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39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340" name="Google Shape;340;p39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2" name="Google Shape;34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2"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200">
                <a:solidFill>
                  <a:srgbClr val="2012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48" name="Google Shape;348;p40"/>
          <p:cNvSpPr txBox="1"/>
          <p:nvPr>
            <p:ph idx="4" type="subTitle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49" name="Google Shape;349;p40"/>
          <p:cNvSpPr txBox="1"/>
          <p:nvPr>
            <p:ph idx="5" type="subTitle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6" type="subTitle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352" name="Google Shape;352;p40"/>
          <p:cNvSpPr txBox="1"/>
          <p:nvPr>
            <p:ph idx="7" type="subTitle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53" name="Google Shape;353;p40"/>
          <p:cNvSpPr txBox="1"/>
          <p:nvPr>
            <p:ph idx="8" type="subTitle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9" type="subTitle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55" name="Google Shape;355;p40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362" name="Google Shape;362;p40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4" name="Google Shape;364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40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224132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224132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78967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78967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_ONLY_3_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370" name="Google Shape;370;p41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371" name="Google Shape;371;p41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375" name="Google Shape;375;p41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41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379" name="Google Shape;379;p41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1" name="Google Shape;38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2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384" name="Google Shape;384;p42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385" name="Google Shape;385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6" name="Google Shape;386;p42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387" name="Google Shape;387;p4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1" name="Google Shape;391;p42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392" name="Google Shape;392;p42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393" name="Google Shape;393;p42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2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2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96" name="Google Shape;39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454150" y="1658625"/>
            <a:ext cx="4235700" cy="23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411400" y="1610350"/>
            <a:ext cx="43212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11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2411400" y="2893950"/>
            <a:ext cx="43212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3049500" y="1735110"/>
            <a:ext cx="5331000" cy="24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954800" y="1696463"/>
            <a:ext cx="5234400" cy="14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1954800" y="3026750"/>
            <a:ext cx="52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8383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jpg"/><Relationship Id="rId4" Type="http://schemas.openxmlformats.org/officeDocument/2006/relationships/image" Target="../media/image72.jpg"/><Relationship Id="rId5" Type="http://schemas.openxmlformats.org/officeDocument/2006/relationships/image" Target="../media/image81.jpg"/><Relationship Id="rId6" Type="http://schemas.openxmlformats.org/officeDocument/2006/relationships/image" Target="../media/image7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5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637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idx="1" type="subTitle"/>
          </p:nvPr>
        </p:nvSpPr>
        <p:spPr>
          <a:xfrm>
            <a:off x="1685850" y="3157632"/>
            <a:ext cx="5772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real estate team</a:t>
            </a:r>
            <a:endParaRPr/>
          </a:p>
        </p:txBody>
      </p:sp>
      <p:grpSp>
        <p:nvGrpSpPr>
          <p:cNvPr id="402" name="Google Shape;402;p43"/>
          <p:cNvGrpSpPr/>
          <p:nvPr/>
        </p:nvGrpSpPr>
        <p:grpSpPr>
          <a:xfrm>
            <a:off x="3792586" y="1209276"/>
            <a:ext cx="1558828" cy="1948352"/>
            <a:chOff x="3796019" y="841851"/>
            <a:chExt cx="1558828" cy="1948352"/>
          </a:xfrm>
        </p:grpSpPr>
        <p:sp>
          <p:nvSpPr>
            <p:cNvPr id="403" name="Google Shape;403;p43"/>
            <p:cNvSpPr/>
            <p:nvPr/>
          </p:nvSpPr>
          <p:spPr>
            <a:xfrm>
              <a:off x="3898092" y="841851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solidFill>
              <a:srgbClr val="343637"/>
            </a:solidFill>
            <a:ln cap="flat" cmpd="sng" w="9525">
              <a:solidFill>
                <a:srgbClr val="00C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3796019" y="990459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solidFill>
              <a:srgbClr val="3436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5" name="Google Shape;405;p43"/>
          <p:cNvPicPr preferRelativeResize="0"/>
          <p:nvPr/>
        </p:nvPicPr>
        <p:blipFill rotWithShape="1">
          <a:blip r:embed="rId3">
            <a:alphaModFix/>
          </a:blip>
          <a:srcRect b="0" l="0" r="3409" t="0"/>
          <a:stretch/>
        </p:blipFill>
        <p:spPr>
          <a:xfrm>
            <a:off x="3792575" y="1922125"/>
            <a:ext cx="1558849" cy="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677850" y="377335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Addressable Market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</a:t>
            </a:r>
            <a:r>
              <a:rPr lang="en" sz="2400"/>
              <a:t>Ontario </a:t>
            </a:r>
            <a:endParaRPr sz="2400"/>
          </a:p>
        </p:txBody>
      </p:sp>
      <p:sp>
        <p:nvSpPr>
          <p:cNvPr id="519" name="Google Shape;519;p52"/>
          <p:cNvSpPr txBox="1"/>
          <p:nvPr>
            <p:ph idx="4294967295" type="body"/>
          </p:nvPr>
        </p:nvSpPr>
        <p:spPr>
          <a:xfrm>
            <a:off x="1427250" y="1652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</a:t>
            </a:r>
            <a:endParaRPr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50" y="1742288"/>
            <a:ext cx="1683276" cy="16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413" y="1742299"/>
            <a:ext cx="1683276" cy="16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850" y="1742300"/>
            <a:ext cx="1627800" cy="16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 txBox="1"/>
          <p:nvPr/>
        </p:nvSpPr>
        <p:spPr>
          <a:xfrm>
            <a:off x="677850" y="3534625"/>
            <a:ext cx="16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Realtors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82,000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3621300" y="3534625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Mortgage Brokers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2,749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5" name="Google Shape;525;p52"/>
          <p:cNvSpPr txBox="1"/>
          <p:nvPr/>
        </p:nvSpPr>
        <p:spPr>
          <a:xfrm>
            <a:off x="6260500" y="3534625"/>
            <a:ext cx="17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 Estate Lawyers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8,300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3"/>
          <p:cNvGrpSpPr/>
          <p:nvPr/>
        </p:nvGrpSpPr>
        <p:grpSpPr>
          <a:xfrm>
            <a:off x="987300" y="1381051"/>
            <a:ext cx="2106020" cy="2620185"/>
            <a:chOff x="1340775" y="1694775"/>
            <a:chExt cx="2030290" cy="2327605"/>
          </a:xfrm>
        </p:grpSpPr>
        <p:sp>
          <p:nvSpPr>
            <p:cNvPr id="531" name="Google Shape;531;p53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rgbClr val="F9A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53"/>
          <p:cNvGrpSpPr/>
          <p:nvPr/>
        </p:nvGrpSpPr>
        <p:grpSpPr>
          <a:xfrm>
            <a:off x="3323263" y="1381045"/>
            <a:ext cx="2151092" cy="2620185"/>
            <a:chOff x="3588766" y="1694775"/>
            <a:chExt cx="2030290" cy="2327605"/>
          </a:xfrm>
        </p:grpSpPr>
        <p:sp>
          <p:nvSpPr>
            <p:cNvPr id="534" name="Google Shape;534;p53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53"/>
          <p:cNvGrpSpPr/>
          <p:nvPr/>
        </p:nvGrpSpPr>
        <p:grpSpPr>
          <a:xfrm>
            <a:off x="5776195" y="1381044"/>
            <a:ext cx="2230477" cy="2620185"/>
            <a:chOff x="5836756" y="1694775"/>
            <a:chExt cx="2030290" cy="2327605"/>
          </a:xfrm>
        </p:grpSpPr>
        <p:sp>
          <p:nvSpPr>
            <p:cNvPr id="537" name="Google Shape;537;p53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53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3"/>
          <p:cNvSpPr txBox="1"/>
          <p:nvPr>
            <p:ph idx="4294967295" type="subTitle"/>
          </p:nvPr>
        </p:nvSpPr>
        <p:spPr>
          <a:xfrm>
            <a:off x="796913" y="1653525"/>
            <a:ext cx="21060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Limited Swipes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Access to </a:t>
            </a:r>
            <a:r>
              <a:rPr lang="en" sz="1400"/>
              <a:t>limited </a:t>
            </a:r>
            <a:r>
              <a:rPr lang="en" sz="1400">
                <a:solidFill>
                  <a:srgbClr val="FFFFFF"/>
                </a:solidFill>
              </a:rPr>
              <a:t>home  buyer/seller profile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Some Progression  Analytics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41" name="Google Shape;541;p53"/>
          <p:cNvSpPr txBox="1"/>
          <p:nvPr>
            <p:ph idx="4294967295" type="subTitle"/>
          </p:nvPr>
        </p:nvSpPr>
        <p:spPr>
          <a:xfrm>
            <a:off x="3188363" y="1622420"/>
            <a:ext cx="2230500" cy="23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Unlimited Swipes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Access to full home  buyer/seller profile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Progression  Analytics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/>
              <a:t>2 profile </a:t>
            </a:r>
            <a:r>
              <a:rPr lang="en" sz="1400">
                <a:solidFill>
                  <a:srgbClr val="FFFFFF"/>
                </a:solidFill>
              </a:rPr>
              <a:t>boosts per month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42" name="Google Shape;542;p53"/>
          <p:cNvSpPr txBox="1"/>
          <p:nvPr>
            <p:ph idx="4294967295" type="subTitle"/>
          </p:nvPr>
        </p:nvSpPr>
        <p:spPr>
          <a:xfrm>
            <a:off x="5704313" y="1718425"/>
            <a:ext cx="2346600" cy="23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Unlimited Swipes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Access to full home  buyer/seller profile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Progression  Analytics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5 </a:t>
            </a:r>
            <a:r>
              <a:rPr lang="en" sz="1200">
                <a:solidFill>
                  <a:srgbClr val="FFFFFF"/>
                </a:solidFill>
              </a:rPr>
              <a:t>profile boosts </a:t>
            </a:r>
            <a:r>
              <a:rPr lang="en" sz="1200"/>
              <a:t>per month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Ability to change  Geo-Location &amp;  Filter Leads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3" name="Google Shape;543;p53"/>
          <p:cNvSpPr txBox="1"/>
          <p:nvPr>
            <p:ph idx="4294967295" type="subTitle"/>
          </p:nvPr>
        </p:nvSpPr>
        <p:spPr>
          <a:xfrm>
            <a:off x="1074113" y="1287375"/>
            <a:ext cx="18288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Free Trial </a:t>
            </a:r>
            <a:endParaRPr sz="1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4" name="Google Shape;544;p53"/>
          <p:cNvSpPr txBox="1"/>
          <p:nvPr>
            <p:ph idx="4294967295" type="subTitle"/>
          </p:nvPr>
        </p:nvSpPr>
        <p:spPr>
          <a:xfrm>
            <a:off x="3514688" y="1522725"/>
            <a:ext cx="14493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5" name="Google Shape;545;p53"/>
          <p:cNvSpPr txBox="1"/>
          <p:nvPr>
            <p:ph idx="4294967295" type="subTitle"/>
          </p:nvPr>
        </p:nvSpPr>
        <p:spPr>
          <a:xfrm>
            <a:off x="5977018" y="1452070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PREMIUM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6" name="Google Shape;546;p53"/>
          <p:cNvSpPr txBox="1"/>
          <p:nvPr>
            <p:ph idx="4294967295" type="title"/>
          </p:nvPr>
        </p:nvSpPr>
        <p:spPr>
          <a:xfrm>
            <a:off x="986950" y="284695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547" name="Google Shape;547;p53"/>
          <p:cNvSpPr txBox="1"/>
          <p:nvPr>
            <p:ph idx="4294967295" type="subTitle"/>
          </p:nvPr>
        </p:nvSpPr>
        <p:spPr>
          <a:xfrm>
            <a:off x="4066850" y="3375675"/>
            <a:ext cx="18288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$35/mo</a:t>
            </a:r>
            <a:endParaRPr sz="1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8" name="Google Shape;548;p53"/>
          <p:cNvSpPr txBox="1"/>
          <p:nvPr>
            <p:ph idx="4294967295" type="subTitle"/>
          </p:nvPr>
        </p:nvSpPr>
        <p:spPr>
          <a:xfrm>
            <a:off x="6639438" y="3429250"/>
            <a:ext cx="15615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$45/mo</a:t>
            </a:r>
            <a:endParaRPr sz="13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9" name="Google Shape;549;p53"/>
          <p:cNvSpPr txBox="1"/>
          <p:nvPr>
            <p:ph idx="4294967295" type="subTitle"/>
          </p:nvPr>
        </p:nvSpPr>
        <p:spPr>
          <a:xfrm>
            <a:off x="1192638" y="3429250"/>
            <a:ext cx="18288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Free for 7 days</a:t>
            </a:r>
            <a:r>
              <a:rPr lang="en" sz="15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1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idx="4294967295" type="title"/>
          </p:nvPr>
        </p:nvSpPr>
        <p:spPr>
          <a:xfrm>
            <a:off x="3249650" y="247950"/>
            <a:ext cx="22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CONVENIENCE</a:t>
            </a:r>
            <a:endParaRPr/>
          </a:p>
        </p:txBody>
      </p:sp>
      <p:cxnSp>
        <p:nvCxnSpPr>
          <p:cNvPr id="555" name="Google Shape;555;p54"/>
          <p:cNvCxnSpPr/>
          <p:nvPr/>
        </p:nvCxnSpPr>
        <p:spPr>
          <a:xfrm>
            <a:off x="4306302" y="910125"/>
            <a:ext cx="0" cy="3562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56" name="Google Shape;556;p54"/>
          <p:cNvSpPr txBox="1"/>
          <p:nvPr/>
        </p:nvSpPr>
        <p:spPr>
          <a:xfrm>
            <a:off x="860900" y="2384456"/>
            <a:ext cx="11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7" name="Google Shape;557;p54"/>
          <p:cNvCxnSpPr/>
          <p:nvPr/>
        </p:nvCxnSpPr>
        <p:spPr>
          <a:xfrm>
            <a:off x="1290181" y="2658315"/>
            <a:ext cx="6208800" cy="16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58" name="Google Shape;558;p54"/>
          <p:cNvSpPr txBox="1"/>
          <p:nvPr>
            <p:ph idx="4294967295" type="title"/>
          </p:nvPr>
        </p:nvSpPr>
        <p:spPr>
          <a:xfrm>
            <a:off x="3413611" y="4351391"/>
            <a:ext cx="17814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USER NEEDS</a:t>
            </a:r>
            <a:endParaRPr sz="2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9" name="Google Shape;559;p54"/>
          <p:cNvSpPr txBox="1"/>
          <p:nvPr>
            <p:ph idx="4294967295" type="title"/>
          </p:nvPr>
        </p:nvSpPr>
        <p:spPr>
          <a:xfrm>
            <a:off x="183350" y="2302441"/>
            <a:ext cx="14874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</a:t>
            </a:r>
            <a:endParaRPr/>
          </a:p>
        </p:txBody>
      </p:sp>
      <p:sp>
        <p:nvSpPr>
          <p:cNvPr id="560" name="Google Shape;560;p54"/>
          <p:cNvSpPr txBox="1"/>
          <p:nvPr>
            <p:ph idx="4294967295" type="title"/>
          </p:nvPr>
        </p:nvSpPr>
        <p:spPr>
          <a:xfrm>
            <a:off x="7058800" y="2113816"/>
            <a:ext cx="1642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EXP.</a:t>
            </a:r>
            <a:endParaRPr/>
          </a:p>
        </p:txBody>
      </p:sp>
      <p:sp>
        <p:nvSpPr>
          <p:cNvPr id="561" name="Google Shape;561;p54"/>
          <p:cNvSpPr txBox="1"/>
          <p:nvPr>
            <p:ph idx="4294967295" type="title"/>
          </p:nvPr>
        </p:nvSpPr>
        <p:spPr>
          <a:xfrm>
            <a:off x="1895531" y="986322"/>
            <a:ext cx="1642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BARK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ZOOCASA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2" name="Google Shape;562;p54"/>
          <p:cNvSpPr txBox="1"/>
          <p:nvPr>
            <p:ph idx="4294967295" type="title"/>
          </p:nvPr>
        </p:nvSpPr>
        <p:spPr>
          <a:xfrm>
            <a:off x="1895517" y="1580946"/>
            <a:ext cx="1642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REALTOR.CA REMAX.CA</a:t>
            </a:r>
            <a:endParaRPr sz="27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3" name="Google Shape;563;p54"/>
          <p:cNvSpPr txBox="1"/>
          <p:nvPr>
            <p:ph idx="4294967295" type="title"/>
          </p:nvPr>
        </p:nvSpPr>
        <p:spPr>
          <a:xfrm>
            <a:off x="1290181" y="3590754"/>
            <a:ext cx="2490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SEARCH ENGINES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4" name="Google Shape;564;p54"/>
          <p:cNvSpPr txBox="1"/>
          <p:nvPr>
            <p:ph idx="4294967295" type="title"/>
          </p:nvPr>
        </p:nvSpPr>
        <p:spPr>
          <a:xfrm>
            <a:off x="2087929" y="2585856"/>
            <a:ext cx="2296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WORD OF MOUTH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5" name="Google Shape;565;p54"/>
          <p:cNvSpPr txBox="1"/>
          <p:nvPr>
            <p:ph idx="4294967295" type="title"/>
          </p:nvPr>
        </p:nvSpPr>
        <p:spPr>
          <a:xfrm>
            <a:off x="3246385" y="3468624"/>
            <a:ext cx="2296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TIKTOK/IG REELS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6" name="Google Shape;566;p54"/>
          <p:cNvSpPr txBox="1"/>
          <p:nvPr>
            <p:ph idx="4294967295" type="title"/>
          </p:nvPr>
        </p:nvSpPr>
        <p:spPr>
          <a:xfrm>
            <a:off x="1227637" y="1883189"/>
            <a:ext cx="860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ZOLO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7" name="Google Shape;567;p54"/>
          <p:cNvSpPr txBox="1"/>
          <p:nvPr>
            <p:ph idx="4294967295" type="title"/>
          </p:nvPr>
        </p:nvSpPr>
        <p:spPr>
          <a:xfrm>
            <a:off x="4801746" y="2799595"/>
            <a:ext cx="2296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RATEHUB.CA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WOWA.CA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568" name="Google Shape;568;p54"/>
          <p:cNvSpPr txBox="1"/>
          <p:nvPr>
            <p:ph idx="4294967295" type="title"/>
          </p:nvPr>
        </p:nvSpPr>
        <p:spPr>
          <a:xfrm>
            <a:off x="5836223" y="3590749"/>
            <a:ext cx="22965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59D19"/>
                </a:solidFill>
                <a:latin typeface="Teko Light"/>
                <a:ea typeface="Teko Light"/>
                <a:cs typeface="Teko Light"/>
                <a:sym typeface="Teko Light"/>
              </a:rPr>
              <a:t>PROVINCIAL DATABASE[RECO, TREB, LAWYERS ONT.]</a:t>
            </a:r>
            <a:endParaRPr sz="2300">
              <a:solidFill>
                <a:srgbClr val="F59D19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pic>
        <p:nvPicPr>
          <p:cNvPr id="569" name="Google Shape;569;p54"/>
          <p:cNvPicPr preferRelativeResize="0"/>
          <p:nvPr/>
        </p:nvPicPr>
        <p:blipFill rotWithShape="1">
          <a:blip r:embed="rId3">
            <a:alphaModFix/>
          </a:blip>
          <a:srcRect b="0" l="0" r="3409" t="0"/>
          <a:stretch/>
        </p:blipFill>
        <p:spPr>
          <a:xfrm>
            <a:off x="5427625" y="1495513"/>
            <a:ext cx="1558849" cy="715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competition missing out on ?</a:t>
            </a:r>
            <a:endParaRPr/>
          </a:p>
        </p:txBody>
      </p:sp>
      <p:sp>
        <p:nvSpPr>
          <p:cNvPr id="575" name="Google Shape;575;p55"/>
          <p:cNvSpPr txBox="1"/>
          <p:nvPr>
            <p:ph idx="1" type="body"/>
          </p:nvPr>
        </p:nvSpPr>
        <p:spPr>
          <a:xfrm>
            <a:off x="762450" y="1696598"/>
            <a:ext cx="76191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tackled small pieces of the problem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Lack of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Glitchy UI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many places to find one thing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mobile compatibility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Highest paid advertisement showing up first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reviews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Disconnect between information 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581" name="Google Shape;581;p56"/>
          <p:cNvSpPr txBox="1"/>
          <p:nvPr>
            <p:ph idx="1" type="body"/>
          </p:nvPr>
        </p:nvSpPr>
        <p:spPr>
          <a:xfrm>
            <a:off x="679925" y="1149150"/>
            <a:ext cx="7619100" cy="28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Giving option to understand how it works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Teaching everything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All in one solution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Trusted source 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Dating app style 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Ease of use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PIVOT</a:t>
            </a: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 rotWithShape="1">
          <a:blip r:embed="rId3">
            <a:alphaModFix/>
          </a:blip>
          <a:srcRect b="46411" l="40120" r="47036" t="26985"/>
          <a:stretch/>
        </p:blipFill>
        <p:spPr>
          <a:xfrm>
            <a:off x="1203625" y="1851588"/>
            <a:ext cx="900000" cy="104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588" name="Google Shape;588;p57"/>
          <p:cNvCxnSpPr/>
          <p:nvPr/>
        </p:nvCxnSpPr>
        <p:spPr>
          <a:xfrm flipH="1" rot="10800000">
            <a:off x="2338250" y="2366700"/>
            <a:ext cx="3081600" cy="18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9" name="Google Shape;589;p57"/>
          <p:cNvPicPr preferRelativeResize="0"/>
          <p:nvPr/>
        </p:nvPicPr>
        <p:blipFill rotWithShape="1">
          <a:blip r:embed="rId4">
            <a:alphaModFix/>
          </a:blip>
          <a:srcRect b="0" l="0" r="3409" t="0"/>
          <a:stretch/>
        </p:blipFill>
        <p:spPr>
          <a:xfrm>
            <a:off x="5654483" y="1851654"/>
            <a:ext cx="2285792" cy="104899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595" name="Google Shape;595;p58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Last time we went out and conducted research on the needs of both our user and customer 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Concluded the general issues we theorized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Is our pivot feasible?</a:t>
            </a:r>
            <a:endParaRPr/>
          </a:p>
        </p:txBody>
      </p:sp>
      <p:pic>
        <p:nvPicPr>
          <p:cNvPr id="596" name="Google Shape;596;p58"/>
          <p:cNvPicPr preferRelativeResize="0"/>
          <p:nvPr/>
        </p:nvPicPr>
        <p:blipFill rotWithShape="1">
          <a:blip r:embed="rId3">
            <a:alphaModFix/>
          </a:blip>
          <a:srcRect b="0" l="704" r="0" t="0"/>
          <a:stretch/>
        </p:blipFill>
        <p:spPr>
          <a:xfrm>
            <a:off x="718750" y="2684725"/>
            <a:ext cx="3673018" cy="2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075" y="2685325"/>
            <a:ext cx="3673025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9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603" name="Google Shape;603;p59"/>
          <p:cNvSpPr/>
          <p:nvPr/>
        </p:nvSpPr>
        <p:spPr>
          <a:xfrm>
            <a:off x="1074900" y="1217275"/>
            <a:ext cx="1979100" cy="97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Pivoted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4" name="Google Shape;604;p59"/>
          <p:cNvSpPr/>
          <p:nvPr/>
        </p:nvSpPr>
        <p:spPr>
          <a:xfrm>
            <a:off x="5548750" y="1217275"/>
            <a:ext cx="1979100" cy="97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 </a:t>
            </a:r>
            <a:r>
              <a:rPr lang="en">
                <a:solidFill>
                  <a:schemeClr val="lt1"/>
                </a:solidFill>
              </a:rPr>
              <a:t>Pivot Feasible?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5" name="Google Shape;605;p59"/>
          <p:cNvSpPr/>
          <p:nvPr/>
        </p:nvSpPr>
        <p:spPr>
          <a:xfrm>
            <a:off x="5548750" y="3278375"/>
            <a:ext cx="1979100" cy="97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Interviews / Primary </a:t>
            </a:r>
            <a:r>
              <a:rPr lang="en">
                <a:solidFill>
                  <a:schemeClr val="lt1"/>
                </a:solidFill>
              </a:rPr>
              <a:t>Research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59"/>
          <p:cNvSpPr/>
          <p:nvPr/>
        </p:nvSpPr>
        <p:spPr>
          <a:xfrm>
            <a:off x="1074900" y="3278375"/>
            <a:ext cx="1979100" cy="97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General Impression and Future Iteration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3698675" y="1548775"/>
            <a:ext cx="12054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9"/>
          <p:cNvSpPr/>
          <p:nvPr/>
        </p:nvSpPr>
        <p:spPr>
          <a:xfrm rot="10800000">
            <a:off x="3698675" y="3650075"/>
            <a:ext cx="12054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9"/>
          <p:cNvSpPr/>
          <p:nvPr/>
        </p:nvSpPr>
        <p:spPr>
          <a:xfrm rot="5400000">
            <a:off x="6133900" y="2579325"/>
            <a:ext cx="8088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idx="4294967295"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 </a:t>
            </a:r>
            <a:r>
              <a:rPr lang="en" sz="3300"/>
              <a:t>- </a:t>
            </a:r>
            <a:r>
              <a:rPr lang="en" sz="33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Supply Side</a:t>
            </a:r>
            <a:r>
              <a:rPr lang="en" sz="2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/>
          </a:p>
        </p:txBody>
      </p:sp>
      <p:pic>
        <p:nvPicPr>
          <p:cNvPr id="615" name="Google Shape;6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5" y="1498322"/>
            <a:ext cx="1395950" cy="13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0"/>
          <p:cNvSpPr txBox="1"/>
          <p:nvPr/>
        </p:nvSpPr>
        <p:spPr>
          <a:xfrm>
            <a:off x="665150" y="2992825"/>
            <a:ext cx="199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Google Marketing </a:t>
            </a:r>
            <a:endParaRPr sz="17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7" name="Google Shape;6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550" y="2894250"/>
            <a:ext cx="1566575" cy="15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0"/>
          <p:cNvSpPr txBox="1"/>
          <p:nvPr/>
        </p:nvSpPr>
        <p:spPr>
          <a:xfrm>
            <a:off x="6005888" y="4310775"/>
            <a:ext cx="219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Word of Mouth</a:t>
            </a:r>
            <a:endParaRPr sz="19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9" name="Google Shape;61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213" y="2029875"/>
            <a:ext cx="1889925" cy="1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0"/>
          <p:cNvSpPr txBox="1"/>
          <p:nvPr/>
        </p:nvSpPr>
        <p:spPr>
          <a:xfrm>
            <a:off x="3383213" y="3919800"/>
            <a:ext cx="20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Social Media</a:t>
            </a:r>
            <a:endParaRPr sz="2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/>
          <p:nvPr>
            <p:ph idx="4294967295"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 - Demand Side</a:t>
            </a:r>
            <a:endParaRPr/>
          </a:p>
        </p:txBody>
      </p:sp>
      <p:pic>
        <p:nvPicPr>
          <p:cNvPr id="626" name="Google Shape;6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63" y="1193700"/>
            <a:ext cx="1889925" cy="1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612" y="2328474"/>
            <a:ext cx="1529603" cy="151030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1"/>
          <p:cNvSpPr txBox="1"/>
          <p:nvPr/>
        </p:nvSpPr>
        <p:spPr>
          <a:xfrm>
            <a:off x="652138" y="3083625"/>
            <a:ext cx="20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Social Media</a:t>
            </a:r>
            <a:endParaRPr sz="2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29" name="Google Shape;629;p61"/>
          <p:cNvSpPr txBox="1"/>
          <p:nvPr/>
        </p:nvSpPr>
        <p:spPr>
          <a:xfrm>
            <a:off x="3424374" y="3838778"/>
            <a:ext cx="179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Google Marketing</a:t>
            </a:r>
            <a:endParaRPr sz="2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30" name="Google Shape;6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530" y="2997399"/>
            <a:ext cx="148587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1"/>
          <p:cNvSpPr txBox="1"/>
          <p:nvPr/>
        </p:nvSpPr>
        <p:spPr>
          <a:xfrm>
            <a:off x="6100615" y="4483300"/>
            <a:ext cx="218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Billboards</a:t>
            </a:r>
            <a:endParaRPr sz="2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411" name="Google Shape;411;p44"/>
          <p:cNvSpPr txBox="1"/>
          <p:nvPr>
            <p:ph idx="1" type="subTitle"/>
          </p:nvPr>
        </p:nvSpPr>
        <p:spPr>
          <a:xfrm>
            <a:off x="224132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412" name="Google Shape;412;p44"/>
          <p:cNvSpPr txBox="1"/>
          <p:nvPr>
            <p:ph idx="2" type="subTitle"/>
          </p:nvPr>
        </p:nvSpPr>
        <p:spPr>
          <a:xfrm>
            <a:off x="224132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Real Estate Agents, Lawyers and </a:t>
            </a:r>
            <a:r>
              <a:rPr lang="en" sz="1200"/>
              <a:t>Mortgage</a:t>
            </a:r>
            <a:r>
              <a:rPr lang="en" sz="1200"/>
              <a:t> Brokers want better ways to find and connect with potential clients as current methods are restricting to those entering the market</a:t>
            </a:r>
            <a:endParaRPr sz="1200"/>
          </a:p>
        </p:txBody>
      </p:sp>
      <p:sp>
        <p:nvSpPr>
          <p:cNvPr id="413" name="Google Shape;413;p44"/>
          <p:cNvSpPr txBox="1"/>
          <p:nvPr>
            <p:ph idx="3" type="subTitle"/>
          </p:nvPr>
        </p:nvSpPr>
        <p:spPr>
          <a:xfrm>
            <a:off x="478967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414" name="Google Shape;414;p44"/>
          <p:cNvSpPr txBox="1"/>
          <p:nvPr>
            <p:ph idx="4" type="subTitle"/>
          </p:nvPr>
        </p:nvSpPr>
        <p:spPr>
          <a:xfrm>
            <a:off x="478967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Home Buyers and Sellers want a more fluid experience with clear access to information, easy to use systems and the ability to match the agent to their needs</a:t>
            </a:r>
            <a:endParaRPr sz="120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2754231" y="1237853"/>
            <a:ext cx="1086191" cy="1357952"/>
            <a:chOff x="6149040" y="1871734"/>
            <a:chExt cx="1558828" cy="1948841"/>
          </a:xfrm>
        </p:grpSpPr>
        <p:sp>
          <p:nvSpPr>
            <p:cNvPr id="416" name="Google Shape;416;p44"/>
            <p:cNvSpPr/>
            <p:nvPr/>
          </p:nvSpPr>
          <p:spPr>
            <a:xfrm>
              <a:off x="6251113" y="2256526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cap="flat" cmpd="sng" w="19050">
              <a:solidFill>
                <a:srgbClr val="00C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6149040" y="1871734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44"/>
          <p:cNvGrpSpPr/>
          <p:nvPr/>
        </p:nvGrpSpPr>
        <p:grpSpPr>
          <a:xfrm>
            <a:off x="5302581" y="1237853"/>
            <a:ext cx="1086191" cy="1357952"/>
            <a:chOff x="6149040" y="1871734"/>
            <a:chExt cx="1558828" cy="1948841"/>
          </a:xfrm>
        </p:grpSpPr>
        <p:sp>
          <p:nvSpPr>
            <p:cNvPr id="419" name="Google Shape;419;p44"/>
            <p:cNvSpPr/>
            <p:nvPr/>
          </p:nvSpPr>
          <p:spPr>
            <a:xfrm>
              <a:off x="6251113" y="2256526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cap="flat" cmpd="sng" w="19050">
              <a:solidFill>
                <a:srgbClr val="00C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149040" y="1871734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44"/>
          <p:cNvGrpSpPr/>
          <p:nvPr/>
        </p:nvGrpSpPr>
        <p:grpSpPr>
          <a:xfrm>
            <a:off x="3028027" y="1630476"/>
            <a:ext cx="538594" cy="572692"/>
            <a:chOff x="3599700" y="1954475"/>
            <a:chExt cx="296175" cy="295400"/>
          </a:xfrm>
        </p:grpSpPr>
        <p:sp>
          <p:nvSpPr>
            <p:cNvPr id="422" name="Google Shape;422;p44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4"/>
          <p:cNvGrpSpPr/>
          <p:nvPr/>
        </p:nvGrpSpPr>
        <p:grpSpPr>
          <a:xfrm>
            <a:off x="5576363" y="1630472"/>
            <a:ext cx="538610" cy="572710"/>
            <a:chOff x="-57578225" y="1904075"/>
            <a:chExt cx="319025" cy="318225"/>
          </a:xfrm>
        </p:grpSpPr>
        <p:sp>
          <p:nvSpPr>
            <p:cNvPr id="426" name="Google Shape;426;p44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Timeline</a:t>
            </a:r>
            <a:endParaRPr/>
          </a:p>
        </p:txBody>
      </p:sp>
      <p:sp>
        <p:nvSpPr>
          <p:cNvPr id="637" name="Google Shape;637;p62"/>
          <p:cNvSpPr/>
          <p:nvPr/>
        </p:nvSpPr>
        <p:spPr>
          <a:xfrm>
            <a:off x="6245564" y="2364995"/>
            <a:ext cx="783754" cy="678741"/>
          </a:xfrm>
          <a:custGeom>
            <a:rect b="b" l="l" r="r" t="t"/>
            <a:pathLst>
              <a:path extrusionOk="0" h="50027" w="57767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>
            <a:off x="5216902" y="2966378"/>
            <a:ext cx="783623" cy="67874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2"/>
          <p:cNvSpPr/>
          <p:nvPr/>
        </p:nvSpPr>
        <p:spPr>
          <a:xfrm>
            <a:off x="2114651" y="2364996"/>
            <a:ext cx="783623" cy="67874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2"/>
          <p:cNvSpPr/>
          <p:nvPr/>
        </p:nvSpPr>
        <p:spPr>
          <a:xfrm>
            <a:off x="3147372" y="2966498"/>
            <a:ext cx="783641" cy="678491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2"/>
          <p:cNvSpPr/>
          <p:nvPr/>
        </p:nvSpPr>
        <p:spPr>
          <a:xfrm>
            <a:off x="4182824" y="2364996"/>
            <a:ext cx="783609" cy="678741"/>
          </a:xfrm>
          <a:custGeom>
            <a:rect b="b" l="l" r="r" t="t"/>
            <a:pathLst>
              <a:path extrusionOk="0" h="50027" w="57767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2"/>
          <p:cNvSpPr/>
          <p:nvPr/>
        </p:nvSpPr>
        <p:spPr>
          <a:xfrm>
            <a:off x="1823738" y="2706083"/>
            <a:ext cx="5464893" cy="599665"/>
          </a:xfrm>
          <a:custGeom>
            <a:rect b="b" l="l" r="r" t="t"/>
            <a:pathLst>
              <a:path extrusionOk="0" fill="none" h="31310" w="285373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noFill/>
          <a:ln cap="flat" cmpd="sng" w="19050">
            <a:solidFill>
              <a:srgbClr val="00C3FF"/>
            </a:solidFill>
            <a:prstDash val="solid"/>
            <a:miter lim="1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62"/>
          <p:cNvGrpSpPr/>
          <p:nvPr/>
        </p:nvGrpSpPr>
        <p:grpSpPr>
          <a:xfrm>
            <a:off x="5434461" y="3129793"/>
            <a:ext cx="348505" cy="351972"/>
            <a:chOff x="-64764500" y="2280550"/>
            <a:chExt cx="316650" cy="319800"/>
          </a:xfrm>
        </p:grpSpPr>
        <p:sp>
          <p:nvSpPr>
            <p:cNvPr id="644" name="Google Shape;644;p62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62"/>
          <p:cNvGrpSpPr/>
          <p:nvPr/>
        </p:nvGrpSpPr>
        <p:grpSpPr>
          <a:xfrm>
            <a:off x="4400817" y="2529709"/>
            <a:ext cx="347625" cy="349358"/>
            <a:chOff x="-62882850" y="2664925"/>
            <a:chExt cx="315850" cy="317425"/>
          </a:xfrm>
        </p:grpSpPr>
        <p:sp>
          <p:nvSpPr>
            <p:cNvPr id="647" name="Google Shape;647;p62"/>
            <p:cNvSpPr/>
            <p:nvPr/>
          </p:nvSpPr>
          <p:spPr>
            <a:xfrm>
              <a:off x="-62882850" y="2664925"/>
              <a:ext cx="315850" cy="317425"/>
            </a:xfrm>
            <a:custGeom>
              <a:rect b="b" l="l" r="r" t="t"/>
              <a:pathLst>
                <a:path extrusionOk="0" h="12697" w="12634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-62756050" y="2702725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62"/>
          <p:cNvSpPr txBox="1"/>
          <p:nvPr/>
        </p:nvSpPr>
        <p:spPr>
          <a:xfrm>
            <a:off x="1672013" y="1566065"/>
            <a:ext cx="1668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Concept Development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0" name="Google Shape;650;p62"/>
          <p:cNvSpPr txBox="1"/>
          <p:nvPr/>
        </p:nvSpPr>
        <p:spPr>
          <a:xfrm>
            <a:off x="1672013" y="1257652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 2022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1" name="Google Shape;651;p62"/>
          <p:cNvSpPr txBox="1"/>
          <p:nvPr/>
        </p:nvSpPr>
        <p:spPr>
          <a:xfrm>
            <a:off x="3741533" y="1257652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 2022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2" name="Google Shape;652;p62"/>
          <p:cNvSpPr txBox="1"/>
          <p:nvPr/>
        </p:nvSpPr>
        <p:spPr>
          <a:xfrm>
            <a:off x="3612338" y="1566075"/>
            <a:ext cx="1930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Beta Release</a:t>
            </a:r>
            <a:b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Marketing Begins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62"/>
          <p:cNvSpPr txBox="1"/>
          <p:nvPr/>
        </p:nvSpPr>
        <p:spPr>
          <a:xfrm>
            <a:off x="5802991" y="1257652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 2023+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5802991" y="1566065"/>
            <a:ext cx="1668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Maintenance</a:t>
            </a:r>
            <a:b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QA</a:t>
            </a:r>
            <a:b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5" name="Google Shape;655;p62"/>
          <p:cNvSpPr txBox="1"/>
          <p:nvPr/>
        </p:nvSpPr>
        <p:spPr>
          <a:xfrm>
            <a:off x="2704742" y="3707566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 2022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6" name="Google Shape;656;p62"/>
          <p:cNvSpPr txBox="1"/>
          <p:nvPr/>
        </p:nvSpPr>
        <p:spPr>
          <a:xfrm>
            <a:off x="2548725" y="4015375"/>
            <a:ext cx="2023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MVP Completed</a:t>
            </a:r>
            <a:b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Begin Development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7" name="Google Shape;657;p62"/>
          <p:cNvSpPr txBox="1"/>
          <p:nvPr/>
        </p:nvSpPr>
        <p:spPr>
          <a:xfrm>
            <a:off x="4774263" y="3706970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 2023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8" name="Google Shape;658;p62"/>
          <p:cNvSpPr txBox="1"/>
          <p:nvPr/>
        </p:nvSpPr>
        <p:spPr>
          <a:xfrm>
            <a:off x="4774263" y="4015980"/>
            <a:ext cx="1668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Market Release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659" name="Google Shape;659;p62"/>
          <p:cNvGrpSpPr/>
          <p:nvPr/>
        </p:nvGrpSpPr>
        <p:grpSpPr>
          <a:xfrm>
            <a:off x="6462047" y="2496940"/>
            <a:ext cx="361474" cy="414908"/>
            <a:chOff x="2676100" y="832575"/>
            <a:chExt cx="483125" cy="483125"/>
          </a:xfrm>
        </p:grpSpPr>
        <p:sp>
          <p:nvSpPr>
            <p:cNvPr id="660" name="Google Shape;660;p62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62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3" name="Google Shape;663;p62"/>
          <p:cNvGrpSpPr/>
          <p:nvPr/>
        </p:nvGrpSpPr>
        <p:grpSpPr>
          <a:xfrm>
            <a:off x="3358466" y="3129794"/>
            <a:ext cx="361471" cy="351983"/>
            <a:chOff x="-45664625" y="2352225"/>
            <a:chExt cx="300125" cy="263875"/>
          </a:xfrm>
        </p:grpSpPr>
        <p:sp>
          <p:nvSpPr>
            <p:cNvPr id="664" name="Google Shape;664;p62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62"/>
          <p:cNvGrpSpPr/>
          <p:nvPr/>
        </p:nvGrpSpPr>
        <p:grpSpPr>
          <a:xfrm>
            <a:off x="2338664" y="2496957"/>
            <a:ext cx="348532" cy="414888"/>
            <a:chOff x="-49786250" y="2316650"/>
            <a:chExt cx="300900" cy="299450"/>
          </a:xfrm>
        </p:grpSpPr>
        <p:sp>
          <p:nvSpPr>
            <p:cNvPr id="672" name="Google Shape;672;p62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2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2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sp>
        <p:nvSpPr>
          <p:cNvPr id="684" name="Google Shape;684;p63"/>
          <p:cNvSpPr/>
          <p:nvPr/>
        </p:nvSpPr>
        <p:spPr>
          <a:xfrm>
            <a:off x="581850" y="1593300"/>
            <a:ext cx="2118900" cy="19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19050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Total Co-Founders' salary till Market Release (11 months): </a:t>
            </a:r>
            <a:r>
              <a:rPr b="1"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$ 88,000</a:t>
            </a:r>
            <a:endParaRPr b="1"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• Each Co-Founder will be paid </a:t>
            </a:r>
            <a:r>
              <a:rPr b="1"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$2,000</a:t>
            </a:r>
            <a:r>
              <a:rPr b="1"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 month for 11 months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5" name="Google Shape;685;p63"/>
          <p:cNvSpPr/>
          <p:nvPr/>
        </p:nvSpPr>
        <p:spPr>
          <a:xfrm>
            <a:off x="3384413" y="1593300"/>
            <a:ext cx="2121300" cy="19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19050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Total Product Development (11 months): </a:t>
            </a:r>
            <a:r>
              <a:rPr b="1"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$6,000</a:t>
            </a:r>
            <a:endParaRPr b="1"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itillium Web"/>
              <a:buChar char="●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Database: $5,575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itillium Web"/>
              <a:buChar char="●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 Suite: $85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itillium Web"/>
              <a:buChar char="●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Appstore (Google &amp; Apple): $125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itillium Web"/>
              <a:buChar char="●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Mailchimp: $185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itillium Web"/>
              <a:buChar char="●"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Domain: $30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6" name="Google Shape;686;p63"/>
          <p:cNvSpPr/>
          <p:nvPr/>
        </p:nvSpPr>
        <p:spPr>
          <a:xfrm>
            <a:off x="2769050" y="2242500"/>
            <a:ext cx="585300" cy="658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2769050" y="4205650"/>
            <a:ext cx="585300" cy="493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 cap="flat" cmpd="sng" w="9525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3"/>
          <p:cNvSpPr/>
          <p:nvPr/>
        </p:nvSpPr>
        <p:spPr>
          <a:xfrm>
            <a:off x="6140200" y="1593300"/>
            <a:ext cx="2065200" cy="195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19050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Total Marketing (3 months): </a:t>
            </a:r>
            <a:r>
              <a:rPr b="1"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$44,000</a:t>
            </a:r>
            <a:endParaRPr b="1"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itillium Web"/>
              <a:buChar char="●"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Google ADs: $38,000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tillium Web"/>
              <a:buChar char="●"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FB/IG ADs: $6,000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9" name="Google Shape;689;p63"/>
          <p:cNvSpPr/>
          <p:nvPr/>
        </p:nvSpPr>
        <p:spPr>
          <a:xfrm>
            <a:off x="5554900" y="2242500"/>
            <a:ext cx="585300" cy="658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>
            <a:off x="3649000" y="4055650"/>
            <a:ext cx="2491200" cy="793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rgbClr val="00B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Total Costs: </a:t>
            </a:r>
            <a:r>
              <a:rPr b="1" lang="en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$138,000</a:t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Fundraising</a:t>
            </a:r>
            <a:endParaRPr/>
          </a:p>
        </p:txBody>
      </p:sp>
      <p:sp>
        <p:nvSpPr>
          <p:cNvPr id="696" name="Google Shape;696;p64"/>
          <p:cNvSpPr/>
          <p:nvPr/>
        </p:nvSpPr>
        <p:spPr>
          <a:xfrm>
            <a:off x="2793475" y="1302225"/>
            <a:ext cx="3483900" cy="11088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 2022, seeking pre-seed funding: 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$200,000</a:t>
            </a:r>
            <a:endParaRPr b="1"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4"/>
          <p:cNvSpPr/>
          <p:nvPr/>
        </p:nvSpPr>
        <p:spPr>
          <a:xfrm>
            <a:off x="4329625" y="2655625"/>
            <a:ext cx="420600" cy="65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4"/>
          <p:cNvSpPr/>
          <p:nvPr/>
        </p:nvSpPr>
        <p:spPr>
          <a:xfrm>
            <a:off x="2866625" y="3515150"/>
            <a:ext cx="3483900" cy="11544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• The funding reserves 4 months of additional salary to each co-founder as a backup.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• The extra funding can also be used for unanticipated technology and marketing costs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Projections (timeline)</a:t>
            </a:r>
            <a:endParaRPr/>
          </a:p>
        </p:txBody>
      </p:sp>
      <p:sp>
        <p:nvSpPr>
          <p:cNvPr id="704" name="Google Shape;704;p65"/>
          <p:cNvSpPr/>
          <p:nvPr/>
        </p:nvSpPr>
        <p:spPr>
          <a:xfrm>
            <a:off x="6245551" y="2364995"/>
            <a:ext cx="783754" cy="678741"/>
          </a:xfrm>
          <a:custGeom>
            <a:rect b="b" l="l" r="r" t="t"/>
            <a:pathLst>
              <a:path extrusionOk="0" h="50027" w="57767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>
            <a:off x="5216889" y="2966378"/>
            <a:ext cx="783623" cy="67874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5"/>
          <p:cNvSpPr/>
          <p:nvPr/>
        </p:nvSpPr>
        <p:spPr>
          <a:xfrm>
            <a:off x="2111939" y="2350684"/>
            <a:ext cx="783623" cy="67874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5"/>
          <p:cNvSpPr/>
          <p:nvPr/>
        </p:nvSpPr>
        <p:spPr>
          <a:xfrm>
            <a:off x="3147359" y="2966498"/>
            <a:ext cx="783641" cy="678491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5"/>
          <p:cNvSpPr/>
          <p:nvPr/>
        </p:nvSpPr>
        <p:spPr>
          <a:xfrm>
            <a:off x="4182149" y="2364984"/>
            <a:ext cx="783609" cy="678741"/>
          </a:xfrm>
          <a:custGeom>
            <a:rect b="b" l="l" r="r" t="t"/>
            <a:pathLst>
              <a:path extrusionOk="0" h="50027" w="57767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462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5"/>
          <p:cNvSpPr/>
          <p:nvPr/>
        </p:nvSpPr>
        <p:spPr>
          <a:xfrm>
            <a:off x="1823726" y="2706083"/>
            <a:ext cx="5464893" cy="599665"/>
          </a:xfrm>
          <a:custGeom>
            <a:rect b="b" l="l" r="r" t="t"/>
            <a:pathLst>
              <a:path extrusionOk="0" fill="none" h="31310" w="285373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noFill/>
          <a:ln cap="flat" cmpd="sng" w="19050">
            <a:solidFill>
              <a:srgbClr val="00C3FF"/>
            </a:solidFill>
            <a:prstDash val="solid"/>
            <a:miter lim="1300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5"/>
          <p:cNvSpPr txBox="1"/>
          <p:nvPr/>
        </p:nvSpPr>
        <p:spPr>
          <a:xfrm>
            <a:off x="1320550" y="1610588"/>
            <a:ext cx="23664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Advertisements and Market Release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1" name="Google Shape;711;p65"/>
          <p:cNvSpPr txBox="1"/>
          <p:nvPr/>
        </p:nvSpPr>
        <p:spPr>
          <a:xfrm>
            <a:off x="1683275" y="1310327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 2023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2" name="Google Shape;712;p65"/>
          <p:cNvSpPr txBox="1"/>
          <p:nvPr/>
        </p:nvSpPr>
        <p:spPr>
          <a:xfrm>
            <a:off x="3743121" y="1614514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2023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3" name="Google Shape;713;p65"/>
          <p:cNvSpPr txBox="1"/>
          <p:nvPr/>
        </p:nvSpPr>
        <p:spPr>
          <a:xfrm>
            <a:off x="3612325" y="1872525"/>
            <a:ext cx="1930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3k customers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4" name="Google Shape;714;p65"/>
          <p:cNvSpPr txBox="1"/>
          <p:nvPr/>
        </p:nvSpPr>
        <p:spPr>
          <a:xfrm>
            <a:off x="5802978" y="1614527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 2024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5" name="Google Shape;715;p65"/>
          <p:cNvSpPr txBox="1"/>
          <p:nvPr/>
        </p:nvSpPr>
        <p:spPr>
          <a:xfrm>
            <a:off x="5802978" y="1922940"/>
            <a:ext cx="1668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10k customers</a:t>
            </a:r>
            <a:b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6" name="Google Shape;716;p65"/>
          <p:cNvSpPr txBox="1"/>
          <p:nvPr/>
        </p:nvSpPr>
        <p:spPr>
          <a:xfrm>
            <a:off x="2704730" y="3707566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2023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7" name="Google Shape;717;p65"/>
          <p:cNvSpPr txBox="1"/>
          <p:nvPr/>
        </p:nvSpPr>
        <p:spPr>
          <a:xfrm>
            <a:off x="2548712" y="4015375"/>
            <a:ext cx="20232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1k customers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8" name="Google Shape;718;p65"/>
          <p:cNvSpPr txBox="1"/>
          <p:nvPr/>
        </p:nvSpPr>
        <p:spPr>
          <a:xfrm>
            <a:off x="4774251" y="3706970"/>
            <a:ext cx="1668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r>
              <a:rPr b="1" lang="en" sz="1800">
                <a:solidFill>
                  <a:srgbClr val="00C3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2023</a:t>
            </a:r>
            <a:endParaRPr b="1" sz="1800">
              <a:solidFill>
                <a:srgbClr val="00C3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9" name="Google Shape;719;p65"/>
          <p:cNvSpPr txBox="1"/>
          <p:nvPr/>
        </p:nvSpPr>
        <p:spPr>
          <a:xfrm>
            <a:off x="4774251" y="4015980"/>
            <a:ext cx="1668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6k+ customers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0" name="Google Shape;720;p65"/>
          <p:cNvSpPr txBox="1"/>
          <p:nvPr/>
        </p:nvSpPr>
        <p:spPr>
          <a:xfrm>
            <a:off x="3275650" y="31053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$35k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1" name="Google Shape;721;p65"/>
          <p:cNvSpPr txBox="1"/>
          <p:nvPr/>
        </p:nvSpPr>
        <p:spPr>
          <a:xfrm>
            <a:off x="4229900" y="2504275"/>
            <a:ext cx="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$105k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2" name="Google Shape;722;p65"/>
          <p:cNvSpPr txBox="1"/>
          <p:nvPr/>
        </p:nvSpPr>
        <p:spPr>
          <a:xfrm>
            <a:off x="5282925" y="31056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$210k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3" name="Google Shape;723;p65"/>
          <p:cNvSpPr txBox="1"/>
          <p:nvPr/>
        </p:nvSpPr>
        <p:spPr>
          <a:xfrm>
            <a:off x="6323875" y="2504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$350k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4" name="Google Shape;724;p65"/>
          <p:cNvSpPr txBox="1"/>
          <p:nvPr/>
        </p:nvSpPr>
        <p:spPr>
          <a:xfrm>
            <a:off x="2308600" y="2504275"/>
            <a:ext cx="3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$0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66"/>
          <p:cNvPicPr preferRelativeResize="0"/>
          <p:nvPr/>
        </p:nvPicPr>
        <p:blipFill rotWithShape="1">
          <a:blip r:embed="rId3">
            <a:alphaModFix/>
          </a:blip>
          <a:srcRect b="12490" l="0" r="0" t="12490"/>
          <a:stretch/>
        </p:blipFill>
        <p:spPr>
          <a:xfrm>
            <a:off x="943432" y="1568582"/>
            <a:ext cx="1398600" cy="13989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2820000" dist="133350">
              <a:schemeClr val="dk1">
                <a:alpha val="75000"/>
              </a:schemeClr>
            </a:outerShdw>
          </a:effectLst>
        </p:spPr>
      </p:pic>
      <p:sp>
        <p:nvSpPr>
          <p:cNvPr id="730" name="Google Shape;730;p66"/>
          <p:cNvSpPr txBox="1"/>
          <p:nvPr>
            <p:ph idx="4294967295"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31" name="Google Shape;731;p66"/>
          <p:cNvSpPr txBox="1"/>
          <p:nvPr>
            <p:ph idx="4294967295" type="subTitle"/>
          </p:nvPr>
        </p:nvSpPr>
        <p:spPr>
          <a:xfrm>
            <a:off x="728332" y="311080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Sudhanshu Laroiya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"The Visionary"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6"/>
          <p:cNvSpPr txBox="1"/>
          <p:nvPr>
            <p:ph idx="4294967295" type="subTitle"/>
          </p:nvPr>
        </p:nvSpPr>
        <p:spPr>
          <a:xfrm>
            <a:off x="2575825" y="3110800"/>
            <a:ext cx="1734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Prithviraj Keswani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CTO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"The Innovator"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3" name="Google Shape;733;p66"/>
          <p:cNvSpPr txBox="1"/>
          <p:nvPr>
            <p:ph idx="4294967295" type="subTitle"/>
          </p:nvPr>
        </p:nvSpPr>
        <p:spPr>
          <a:xfrm>
            <a:off x="6129964" y="307380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 Prabhakaran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"The Solution Finder"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6"/>
          <p:cNvSpPr txBox="1"/>
          <p:nvPr>
            <p:ph idx="4294967295" type="subTitle"/>
          </p:nvPr>
        </p:nvSpPr>
        <p:spPr>
          <a:xfrm>
            <a:off x="4300475" y="3073800"/>
            <a:ext cx="1886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Vamsi Lingamaneni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CFO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"The Numeric Mastermind"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 rotWithShape="1">
          <a:blip r:embed="rId4">
            <a:alphaModFix/>
          </a:blip>
          <a:srcRect b="36248" l="3526" r="11489" t="0"/>
          <a:stretch/>
        </p:blipFill>
        <p:spPr>
          <a:xfrm>
            <a:off x="2743982" y="1568582"/>
            <a:ext cx="1398600" cy="13989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2820000" dist="133350">
              <a:schemeClr val="dk1">
                <a:alpha val="75000"/>
              </a:schemeClr>
            </a:outerShdw>
          </a:effectLst>
        </p:spPr>
      </p:pic>
      <p:pic>
        <p:nvPicPr>
          <p:cNvPr id="736" name="Google Shape;736;p66"/>
          <p:cNvPicPr preferRelativeResize="0"/>
          <p:nvPr/>
        </p:nvPicPr>
        <p:blipFill rotWithShape="1">
          <a:blip r:embed="rId5">
            <a:alphaModFix/>
          </a:blip>
          <a:srcRect b="0" l="9" r="9" t="0"/>
          <a:stretch/>
        </p:blipFill>
        <p:spPr>
          <a:xfrm>
            <a:off x="4544532" y="1568582"/>
            <a:ext cx="1398600" cy="13989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2820000" dist="133350">
              <a:schemeClr val="dk1">
                <a:alpha val="75000"/>
              </a:schemeClr>
            </a:outerShdw>
          </a:effectLst>
        </p:spPr>
      </p:pic>
      <p:pic>
        <p:nvPicPr>
          <p:cNvPr id="737" name="Google Shape;737;p66"/>
          <p:cNvPicPr preferRelativeResize="0"/>
          <p:nvPr/>
        </p:nvPicPr>
        <p:blipFill rotWithShape="1">
          <a:blip r:embed="rId6">
            <a:alphaModFix/>
          </a:blip>
          <a:srcRect b="0" l="9" r="9" t="0"/>
          <a:stretch/>
        </p:blipFill>
        <p:spPr>
          <a:xfrm>
            <a:off x="6345082" y="1568569"/>
            <a:ext cx="1398600" cy="1398900"/>
          </a:xfrm>
          <a:prstGeom prst="hexagon">
            <a:avLst>
              <a:gd fmla="val 24537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2820000" dist="133350">
              <a:schemeClr val="dk1">
                <a:alpha val="75000"/>
              </a:scheme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/>
          <p:nvPr>
            <p:ph type="title"/>
          </p:nvPr>
        </p:nvSpPr>
        <p:spPr>
          <a:xfrm>
            <a:off x="2411400" y="1610350"/>
            <a:ext cx="43212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</a:t>
            </a:r>
            <a:endParaRPr sz="7100"/>
          </a:p>
        </p:txBody>
      </p:sp>
      <p:sp>
        <p:nvSpPr>
          <p:cNvPr id="743" name="Google Shape;743;p67"/>
          <p:cNvSpPr txBox="1"/>
          <p:nvPr>
            <p:ph idx="1" type="subTitle"/>
          </p:nvPr>
        </p:nvSpPr>
        <p:spPr>
          <a:xfrm>
            <a:off x="2411400" y="2893950"/>
            <a:ext cx="43212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/>
          <p:nvPr/>
        </p:nvSpPr>
        <p:spPr>
          <a:xfrm>
            <a:off x="3083250" y="1401588"/>
            <a:ext cx="2977500" cy="265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grpSp>
        <p:nvGrpSpPr>
          <p:cNvPr id="436" name="Google Shape;436;p45"/>
          <p:cNvGrpSpPr/>
          <p:nvPr/>
        </p:nvGrpSpPr>
        <p:grpSpPr>
          <a:xfrm>
            <a:off x="5288975" y="1525025"/>
            <a:ext cx="1245825" cy="178500"/>
            <a:chOff x="5261200" y="1631100"/>
            <a:chExt cx="1245825" cy="178500"/>
          </a:xfrm>
        </p:grpSpPr>
        <p:cxnSp>
          <p:nvCxnSpPr>
            <p:cNvPr id="437" name="Google Shape;437;p45"/>
            <p:cNvCxnSpPr/>
            <p:nvPr/>
          </p:nvCxnSpPr>
          <p:spPr>
            <a:xfrm>
              <a:off x="5261200" y="1720350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8" name="Google Shape;438;p45"/>
            <p:cNvSpPr/>
            <p:nvPr/>
          </p:nvSpPr>
          <p:spPr>
            <a:xfrm rot="5400000">
              <a:off x="6340525" y="1643100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5"/>
          <p:cNvGrpSpPr/>
          <p:nvPr/>
        </p:nvGrpSpPr>
        <p:grpSpPr>
          <a:xfrm>
            <a:off x="2609200" y="1525025"/>
            <a:ext cx="1301600" cy="178500"/>
            <a:chOff x="2581425" y="1631100"/>
            <a:chExt cx="1301600" cy="178500"/>
          </a:xfrm>
        </p:grpSpPr>
        <p:cxnSp>
          <p:nvCxnSpPr>
            <p:cNvPr id="440" name="Google Shape;440;p45"/>
            <p:cNvCxnSpPr/>
            <p:nvPr/>
          </p:nvCxnSpPr>
          <p:spPr>
            <a:xfrm>
              <a:off x="2692925" y="1720350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" name="Google Shape;441;p45"/>
            <p:cNvSpPr/>
            <p:nvPr/>
          </p:nvSpPr>
          <p:spPr>
            <a:xfrm rot="5400000">
              <a:off x="2569425" y="1643100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5"/>
          <p:cNvGrpSpPr/>
          <p:nvPr/>
        </p:nvGrpSpPr>
        <p:grpSpPr>
          <a:xfrm>
            <a:off x="5288975" y="2657000"/>
            <a:ext cx="1245825" cy="178500"/>
            <a:chOff x="5261200" y="2763075"/>
            <a:chExt cx="1245825" cy="178500"/>
          </a:xfrm>
        </p:grpSpPr>
        <p:cxnSp>
          <p:nvCxnSpPr>
            <p:cNvPr id="443" name="Google Shape;443;p45"/>
            <p:cNvCxnSpPr/>
            <p:nvPr/>
          </p:nvCxnSpPr>
          <p:spPr>
            <a:xfrm>
              <a:off x="5261200" y="2852325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4" name="Google Shape;444;p45"/>
            <p:cNvSpPr/>
            <p:nvPr/>
          </p:nvSpPr>
          <p:spPr>
            <a:xfrm rot="5400000">
              <a:off x="6340525" y="2775075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5"/>
          <p:cNvGrpSpPr/>
          <p:nvPr/>
        </p:nvGrpSpPr>
        <p:grpSpPr>
          <a:xfrm>
            <a:off x="2609200" y="2657000"/>
            <a:ext cx="1301600" cy="178500"/>
            <a:chOff x="2581425" y="2763075"/>
            <a:chExt cx="1301600" cy="178500"/>
          </a:xfrm>
        </p:grpSpPr>
        <p:cxnSp>
          <p:nvCxnSpPr>
            <p:cNvPr id="446" name="Google Shape;446;p45"/>
            <p:cNvCxnSpPr/>
            <p:nvPr/>
          </p:nvCxnSpPr>
          <p:spPr>
            <a:xfrm>
              <a:off x="2692925" y="2852325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45"/>
            <p:cNvSpPr/>
            <p:nvPr/>
          </p:nvSpPr>
          <p:spPr>
            <a:xfrm rot="5400000">
              <a:off x="2569425" y="2775075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45"/>
          <p:cNvGrpSpPr/>
          <p:nvPr/>
        </p:nvGrpSpPr>
        <p:grpSpPr>
          <a:xfrm>
            <a:off x="5288975" y="3758575"/>
            <a:ext cx="1245825" cy="178500"/>
            <a:chOff x="5261200" y="3864650"/>
            <a:chExt cx="1245825" cy="178500"/>
          </a:xfrm>
        </p:grpSpPr>
        <p:cxnSp>
          <p:nvCxnSpPr>
            <p:cNvPr id="449" name="Google Shape;449;p45"/>
            <p:cNvCxnSpPr/>
            <p:nvPr/>
          </p:nvCxnSpPr>
          <p:spPr>
            <a:xfrm>
              <a:off x="5261200" y="3953900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0" name="Google Shape;450;p45"/>
            <p:cNvSpPr/>
            <p:nvPr/>
          </p:nvSpPr>
          <p:spPr>
            <a:xfrm rot="5400000">
              <a:off x="6340525" y="3876650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45"/>
          <p:cNvGrpSpPr/>
          <p:nvPr/>
        </p:nvGrpSpPr>
        <p:grpSpPr>
          <a:xfrm>
            <a:off x="2609200" y="3758575"/>
            <a:ext cx="1301600" cy="178500"/>
            <a:chOff x="2581425" y="3864650"/>
            <a:chExt cx="1301600" cy="178500"/>
          </a:xfrm>
        </p:grpSpPr>
        <p:cxnSp>
          <p:nvCxnSpPr>
            <p:cNvPr id="452" name="Google Shape;452;p45"/>
            <p:cNvCxnSpPr/>
            <p:nvPr/>
          </p:nvCxnSpPr>
          <p:spPr>
            <a:xfrm>
              <a:off x="2692925" y="3953900"/>
              <a:ext cx="1190100" cy="0"/>
            </a:xfrm>
            <a:prstGeom prst="straightConnector1">
              <a:avLst/>
            </a:prstGeom>
            <a:noFill/>
            <a:ln cap="flat" cmpd="sng" w="19050">
              <a:solidFill>
                <a:srgbClr val="00C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3" name="Google Shape;453;p45"/>
            <p:cNvSpPr/>
            <p:nvPr/>
          </p:nvSpPr>
          <p:spPr>
            <a:xfrm rot="5400000">
              <a:off x="2569425" y="3876650"/>
              <a:ext cx="178500" cy="1545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C3FF"/>
                </a:gs>
                <a:gs pos="100000">
                  <a:srgbClr val="238CF5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4" name="Google Shape;454;p45"/>
          <p:cNvPicPr preferRelativeResize="0"/>
          <p:nvPr/>
        </p:nvPicPr>
        <p:blipFill rotWithShape="1">
          <a:blip r:embed="rId3">
            <a:alphaModFix/>
          </a:blip>
          <a:srcRect b="18417" l="-37077" r="-37077" t="10665"/>
          <a:stretch/>
        </p:blipFill>
        <p:spPr>
          <a:xfrm>
            <a:off x="3083250" y="1401600"/>
            <a:ext cx="2977500" cy="2658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00C3FF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23825">
              <a:srgbClr val="000000">
                <a:alpha val="47000"/>
              </a:srgbClr>
            </a:outerShdw>
          </a:effectLst>
        </p:spPr>
      </p:pic>
      <p:sp>
        <p:nvSpPr>
          <p:cNvPr id="455" name="Google Shape;455;p45"/>
          <p:cNvSpPr txBox="1"/>
          <p:nvPr/>
        </p:nvSpPr>
        <p:spPr>
          <a:xfrm>
            <a:off x="644800" y="1306475"/>
            <a:ext cx="19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Cost-Effective method of reaching out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6709550" y="1414175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Access to Information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7" name="Google Shape;457;p45"/>
          <p:cNvSpPr txBox="1"/>
          <p:nvPr/>
        </p:nvSpPr>
        <p:spPr>
          <a:xfrm>
            <a:off x="644800" y="2438450"/>
            <a:ext cx="19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Assist in establishing first point of contact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644800" y="3540025"/>
            <a:ext cx="19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Higher conversion from lead to client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6709550" y="2423250"/>
            <a:ext cx="19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Convenient and 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Intuitive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application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6709550" y="3540025"/>
            <a:ext cx="19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Organized selection based on user needs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- Sign in / Sign up</a:t>
            </a:r>
            <a:endParaRPr/>
          </a:p>
        </p:txBody>
      </p:sp>
      <p:pic>
        <p:nvPicPr>
          <p:cNvPr id="466" name="Google Shape;4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475" y="995235"/>
            <a:ext cx="1801496" cy="3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696" y="995235"/>
            <a:ext cx="1801496" cy="390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- Customer Profile / Matching</a:t>
            </a:r>
            <a:endParaRPr/>
          </a:p>
        </p:txBody>
      </p:sp>
      <p:pic>
        <p:nvPicPr>
          <p:cNvPr id="473" name="Google Shape;4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725" y="1071135"/>
            <a:ext cx="1801496" cy="3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246" y="1071135"/>
            <a:ext cx="1801496" cy="3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768" y="1071135"/>
            <a:ext cx="1801496" cy="390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- Edit Customer Profile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801" y="1080825"/>
            <a:ext cx="1463040" cy="39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275" y="1080825"/>
            <a:ext cx="1542456" cy="390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913" y="1014085"/>
            <a:ext cx="1806300" cy="390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- Messaging</a:t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062" y="1004160"/>
            <a:ext cx="1801496" cy="3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59" y="1004160"/>
            <a:ext cx="1821977" cy="390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/>
          <p:nvPr/>
        </p:nvSpPr>
        <p:spPr>
          <a:xfrm>
            <a:off x="1138325" y="1389575"/>
            <a:ext cx="3086100" cy="168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497" name="Google Shape;497;p50"/>
          <p:cNvSpPr/>
          <p:nvPr/>
        </p:nvSpPr>
        <p:spPr>
          <a:xfrm>
            <a:off x="4711400" y="1389575"/>
            <a:ext cx="3086100" cy="168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0"/>
          <p:cNvPicPr preferRelativeResize="0"/>
          <p:nvPr/>
        </p:nvPicPr>
        <p:blipFill rotWithShape="1">
          <a:blip r:embed="rId3">
            <a:alphaModFix/>
          </a:blip>
          <a:srcRect b="13434" l="0" r="0" t="0"/>
          <a:stretch/>
        </p:blipFill>
        <p:spPr>
          <a:xfrm>
            <a:off x="3595028" y="1094450"/>
            <a:ext cx="629400" cy="5727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 rotWithShape="1">
          <a:blip r:embed="rId4">
            <a:alphaModFix/>
          </a:blip>
          <a:srcRect b="10128" l="0" r="0" t="0"/>
          <a:stretch/>
        </p:blipFill>
        <p:spPr>
          <a:xfrm>
            <a:off x="7168100" y="1096695"/>
            <a:ext cx="629400" cy="568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500" name="Google Shape;500;p50"/>
          <p:cNvSpPr txBox="1"/>
          <p:nvPr/>
        </p:nvSpPr>
        <p:spPr>
          <a:xfrm>
            <a:off x="1261175" y="1535375"/>
            <a:ext cx="2840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Derrick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Mortgage</a:t>
            </a: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Broker 	                           Age 32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Pain Point: </a:t>
            </a:r>
            <a:endParaRPr b="1"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Struggling to get clients and existing platforms aren’t helping him gain them.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1" name="Google Shape;501;p50"/>
          <p:cNvSpPr txBox="1"/>
          <p:nvPr/>
        </p:nvSpPr>
        <p:spPr>
          <a:xfrm>
            <a:off x="4834250" y="1535375"/>
            <a:ext cx="284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Mary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 Estate Agent		            Age 29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Pain Point: </a:t>
            </a:r>
            <a:endParaRPr b="1"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Finding it difficult to generate good leads and must spend lots on marketing to advertise herself. 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1138325" y="3377825"/>
            <a:ext cx="6659100" cy="146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0"/>
          <p:cNvSpPr txBox="1"/>
          <p:nvPr/>
        </p:nvSpPr>
        <p:spPr>
          <a:xfrm>
            <a:off x="1166875" y="3439225"/>
            <a:ext cx="30861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Demographic: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Age: 19-35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Average real estate agent age is 52 years Old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Puts younger agents with less experience at a disadvantage</a:t>
            </a:r>
            <a:endParaRPr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4711400" y="3439225"/>
            <a:ext cx="30861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Psychographic: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technology to reach customers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Values a cost-efficient way of generating leads</a:t>
            </a:r>
            <a:endParaRPr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Base</a:t>
            </a:r>
            <a:endParaRPr/>
          </a:p>
        </p:txBody>
      </p:sp>
      <p:sp>
        <p:nvSpPr>
          <p:cNvPr id="510" name="Google Shape;510;p51"/>
          <p:cNvSpPr/>
          <p:nvPr/>
        </p:nvSpPr>
        <p:spPr>
          <a:xfrm>
            <a:off x="1333500" y="1389575"/>
            <a:ext cx="6477000" cy="3216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 rotWithShape="1">
          <a:blip r:embed="rId3">
            <a:alphaModFix/>
          </a:blip>
          <a:srcRect b="19523" l="0" r="0" t="0"/>
          <a:stretch/>
        </p:blipFill>
        <p:spPr>
          <a:xfrm>
            <a:off x="6975900" y="1030500"/>
            <a:ext cx="834600" cy="7506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512" name="Google Shape;512;p51"/>
          <p:cNvSpPr txBox="1"/>
          <p:nvPr/>
        </p:nvSpPr>
        <p:spPr>
          <a:xfrm>
            <a:off x="1427900" y="1458600"/>
            <a:ext cx="54660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Pain Point: </a:t>
            </a:r>
            <a:endParaRPr b="1"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Young Working Professional who is struggling to decide on which realtor will best meet his needs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Demographic:  Age: 19-35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48% currently own a home in this age Group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50% of home buyers are under the age of 35 in Montreal, and 41% under 35 in Toronto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Psychographic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Values a simple way of comparing realtors, mortgage brokers and lawyers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Believes that they can get the best deal based on the strength of the realtor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Has a busy lifestyle and can't spend too much time looking for an realtor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tillium Web"/>
              <a:buChar char="●"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Feels intimidated by the whole real estate buying process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3" name="Google Shape;513;p51"/>
          <p:cNvSpPr txBox="1"/>
          <p:nvPr/>
        </p:nvSpPr>
        <p:spPr>
          <a:xfrm>
            <a:off x="6821425" y="1819850"/>
            <a:ext cx="98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Jason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27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Home Buyer</a:t>
            </a:r>
            <a:endParaRPr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neycomb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FF"/>
      </a:accent1>
      <a:accent2>
        <a:srgbClr val="0094FF"/>
      </a:accent2>
      <a:accent3>
        <a:srgbClr val="383838"/>
      </a:accent3>
      <a:accent4>
        <a:srgbClr val="00BBFF"/>
      </a:accent4>
      <a:accent5>
        <a:srgbClr val="0094FF"/>
      </a:accent5>
      <a:accent6>
        <a:srgbClr val="38383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